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media8.mov" ContentType="video/quicktime"/>
  <Override PartName="/ppt/media/image2.png" ContentType="image/png"/>
  <Override PartName="/ppt/media/image3.png" ContentType="image/png"/>
  <Override PartName="/ppt/media/image7.tif" ContentType="image/tiff"/>
  <Override PartName="/ppt/media/image4.png" ContentType="image/png"/>
  <Override PartName="/ppt/media/image5.png" ContentType="image/png"/>
  <Override PartName="/ppt/media/image9.tif" ContentType="image/tiff"/>
  <Override PartName="/ppt/media/image10.png" ContentType="image/png"/>
  <Override PartName="/ppt/media/image6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presProps.xml" ContentType="application/vnd.openxmlformats-officedocument.presentationml.presProps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2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20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09136D-4F7D-4990-848A-FF5EBC8D98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863A8A-0395-4C08-8722-14B8561BC5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C60272-EC3C-4768-8183-73C4084808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566696-D60B-4348-8C26-7B126D5BCA6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F0E506-488A-48AA-9D9F-66F34D2AF1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1BF902-703B-41C7-BA90-B750B739FC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CC96A4-CDBA-47C7-B60A-894FF24103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15BB3C-A7A2-4327-BE05-C8731225E0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0C5B17-DBF6-404B-BBD8-3892BEB901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37D0FB-836E-4659-A902-C61A5BBBEE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E8CD6C-7AF3-4ACC-A9CF-A2106874B5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412D87-BADD-4501-B4E5-1A1326FBB5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EDAAF3-E81E-42C2-BEF1-F9A48BF0CA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69E3D7-6B52-423D-93F1-9F89C51D85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C4D591-B070-4F71-B09C-B3B574F408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37F66E-1125-4083-8E5F-F5533CDFF44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2AA1A9-A434-41D0-8CA7-CC3E75D80F6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E4AA14-37A4-4993-AECF-777F60992B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29D7E03-EC79-4499-8D08-8E994B0F89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825E8E-CA34-4020-9045-D264A638AD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EB89DC5-403E-46E9-8708-D472D7D4B0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7277B5D-F8F5-4F31-A532-728633211C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F8B658-ADCE-48F9-9F6D-43C996470A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62931A-86D6-4E08-9C2E-5D315713A7C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1433C37-AAE6-445B-9DAE-F747D1DB9F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F553D4-AE60-423C-BCC0-02A7DB0D96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B9852D-191A-4674-85F2-3E065E907D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E09126-5E1D-4169-888E-3A461469A2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01A7BF-9BF1-4E57-9F31-D70325FDA3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F441688-589E-4D0A-865F-FCF2B56A1B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67B15A0-4EF3-4413-9BB1-D8708CF7B3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A320899-CB6D-429E-A194-973FE81FA4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FA0C349-2731-43DC-8C91-2C9F740963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894ABB-8696-4951-A54F-50C0A15A39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63EF48E-A09D-4676-BCC6-66CD79668CA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FBD2492-6BB5-4005-9838-BA7AA40507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E4CABF1-9542-4351-ACAD-1C29DB7DFA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44A3DEE-7B25-4F53-9666-48094BC869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B96D349-A212-4A94-8DF2-BFAAE4BB5A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FBF0BF8-257A-49D4-BAF9-87E5C3D820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61C5E37-443B-4576-8A22-1B3C16543D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4A86346-B0C5-4549-B333-CF48C024506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4A57A44-BAA8-4F85-B40F-36799F7F8C5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8DD12EE-122F-4CAC-8189-141E357E5E0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2A2085-8935-4790-A5F4-F8261F7839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E2DF8D1-E6F0-42EB-A362-F5F8A595A5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B90CCE9-E617-4F97-AA1D-39FEF98A02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ACC5F75-9C30-4052-9422-A9BF982497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9812AC2-E58D-4159-A4E7-BF927B55FD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FF052A1-F5EE-44CA-B5BE-21EA0087AF2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C713F3E-33C3-455F-B8B6-8D806D4774C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922BC90-0855-44B8-ACD6-229AC04C77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E5DB927-2E74-41BD-BAC8-7239E3F6F0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75B9A4A-5987-4768-84D7-148C6B4728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5065BB-EECD-45AB-8C25-A9E4CF769F3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8D3662-E9BF-4BAC-B158-96A7A3A8C9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05B6665-166E-4659-8CB5-517498FC4DA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4D79DD4-B976-40D0-ACC8-FF35AE6AB4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26BC8E2-055E-48AF-AE22-D978A4EE6C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722C606-CD00-4000-A1A6-E1DB4C36E3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1A37FF0-858D-45B3-A31D-4BB5ECBB88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6B64061-0649-4516-BFA1-9342EA7D35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23B0893-996B-4EE6-9B01-B14347AF4B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C90389B-F73A-436E-8C3B-427F8CE8E4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0D29830-3C03-41CE-BD1F-954E58643C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5E815BC-A6F5-4D8D-A06F-1487B1E619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F3F023-5491-4A97-A096-613487833F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572DDA1-C033-4233-A4C8-93E2B4D80D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8B9E271-CAA8-4E81-9DF3-19C2809A97B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E41FF04-A5C0-40A7-805E-360C1E11F7A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16BC8DB-FEE4-4A3C-ACD8-115B55622A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1935185-BD53-4E0C-A6F7-648A7E6E3E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4B0B30E-8E87-4331-A11D-07E198AFA4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65C2B01-ACEB-4E58-835E-CF22104E4D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192BB99-0967-489F-AACD-FD4847814B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DAB13E6-A945-4C69-838E-199329E030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451C630-4178-43F7-9E9E-5D5787F206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77F700-D75B-48EA-8C6E-0B0001C2B9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E779EFD-9BB4-4427-A70D-72F7564B08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65B02AA-B332-48F6-9271-F4AD801340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2A1F594-AA16-4C15-8ED7-72D8412CB8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E10F5D3-89E4-43AB-A301-83258A7EBA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07549BB-45AE-4762-BAEE-51236CC24A2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48CC7CD-9E0A-4EF1-BD46-60DDC1598A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B64CC2B-631E-4BCE-83EB-12B5D9D974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323DD81C-664A-4BA6-A04A-63FB1067AD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02D26C8-28D5-402E-BDF8-0D737952C1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60DB0E64-D4E2-4833-82DA-F71C51D296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A55E7B-DF92-4E33-9546-2ADC725FEF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CCCDE7A-4081-43B9-A1BB-BA16F6064D2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48BB549-7636-461E-855D-0E9F2B4245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76D38698-ACEE-4CB0-82C1-FC37E8F5CB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9550B69-7984-41C2-8A80-8B6FA225AE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7A512FA-A5BC-42D4-B5DE-106558B5EC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8E1576D-BFB6-4D54-888C-9A69F536080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32E6DD1F-D502-4853-B32F-40AD5B3B4CD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4920"/>
            <a:ext cx="3191400" cy="3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4920"/>
            <a:ext cx="2344680" cy="3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A609F8-C6A0-40BA-B683-C6009088595F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4920"/>
            <a:ext cx="2344680" cy="38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140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99F620-AEC8-4438-A320-C117B1FBEA42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140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ED40AB-903C-42E4-9AC4-30FC48C20AFA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140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56CC23-7ED5-42AD-8D6D-9657CFDC0735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140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CC4F71-DED4-4C82-B2E9-28637D24EC14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ftr" idx="16"/>
          </p:nvPr>
        </p:nvSpPr>
        <p:spPr>
          <a:xfrm>
            <a:off x="3447360" y="5165280"/>
            <a:ext cx="319140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7"/>
          </p:nvPr>
        </p:nvSpPr>
        <p:spPr>
          <a:xfrm>
            <a:off x="722736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E15C6DD-55A3-4026-B263-D3327E969279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dt" idx="18"/>
          </p:nvPr>
        </p:nvSpPr>
        <p:spPr>
          <a:xfrm>
            <a:off x="50400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ftr" idx="19"/>
          </p:nvPr>
        </p:nvSpPr>
        <p:spPr>
          <a:xfrm>
            <a:off x="3447360" y="5165280"/>
            <a:ext cx="319140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sldNum" idx="20"/>
          </p:nvPr>
        </p:nvSpPr>
        <p:spPr>
          <a:xfrm>
            <a:off x="722736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A04D27-A2BD-4F32-8B32-9074DAA80676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dt" idx="21"/>
          </p:nvPr>
        </p:nvSpPr>
        <p:spPr>
          <a:xfrm>
            <a:off x="50400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ftr" idx="22"/>
          </p:nvPr>
        </p:nvSpPr>
        <p:spPr>
          <a:xfrm>
            <a:off x="3447360" y="5165280"/>
            <a:ext cx="319140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ldNum" idx="23"/>
          </p:nvPr>
        </p:nvSpPr>
        <p:spPr>
          <a:xfrm>
            <a:off x="722736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47FD819-9C8E-4E81-BBBD-A87BB831D072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 idx="24"/>
          </p:nvPr>
        </p:nvSpPr>
        <p:spPr>
          <a:xfrm>
            <a:off x="504000" y="5165280"/>
            <a:ext cx="2344680" cy="3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doi.org/10.1145/3339825.3394930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file:///Users/jan_ivkovic/Desktop/Screen Recording 2023-12-06 at 15.44.44.mov" TargetMode="External"/><Relationship Id="rId2" Type="http://schemas.microsoft.com/office/2007/relationships/media" Target="file:///Users/jan_ivkovic/Desktop/Screen Recording 2023-12-06 at 15.44.44.mov" TargetMode="External"/><Relationship Id="rId3" Type="http://schemas.openxmlformats.org/officeDocument/2006/relationships/image" Target="../media/image7.tif"/><Relationship Id="rId4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../media/media8.mov"/><Relationship Id="rId2" Type="http://schemas.microsoft.com/office/2007/relationships/media" Target="../media/media8.mov"/><Relationship Id="rId3" Type="http://schemas.openxmlformats.org/officeDocument/2006/relationships/image" Target="../media/image9.tif"/><Relationship Id="rId4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doi.org/10.1117/12.512942" TargetMode="External"/><Relationship Id="rId2" Type="http://schemas.openxmlformats.org/officeDocument/2006/relationships/hyperlink" Target="https://ieeexplore.ieee.org/abstract/document/9140848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ieeexplore.ieee.org/abstract/document/6493502?casa_token=Rk4Txz8YKu8AAAAA:1uBUmdk0c38SyLakINnm08yM3q33O63O9wRvlXJeJLt7QTViXoObKtNrq43TLzRlL3-uqYcf" TargetMode="External"/><Relationship Id="rId2" Type="http://schemas.openxmlformats.org/officeDocument/2006/relationships/hyperlink" Target="https://ieeexplore.ieee.org/abstract/document/9287117" TargetMode="External"/><Relationship Id="rId3" Type="http://schemas.openxmlformats.org/officeDocument/2006/relationships/hyperlink" Target="https://iopscience.iop.org/article/10.1088/1757-899X/53/1/012037/meta" TargetMode="External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1828800"/>
            <a:ext cx="9068040" cy="129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Arial"/>
              </a:rPr>
              <a:t>Utilizing the WebRTC P2P protocol to reduce infrastructure costs of media streaming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ubTitle"/>
          </p:nvPr>
        </p:nvSpPr>
        <p:spPr>
          <a:xfrm>
            <a:off x="514800" y="2917440"/>
            <a:ext cx="9068040" cy="82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Jan Ivkovic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Literary review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2" name=""/>
          <p:cNvSpPr/>
          <p:nvPr/>
        </p:nvSpPr>
        <p:spPr>
          <a:xfrm>
            <a:off x="504000" y="1371600"/>
            <a:ext cx="9093960" cy="33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Ramos-Chavez, R., Karagkioules, T., and Mekuria, R. (2020). A scalable load generation framework for evaluation of video streaming workflows in the cloud.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Proceedings of the 11th ACM Multimedia Systems Conference (MMSys '20)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 Association for Computing Machinery, New York, NY, USA, 255–260.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https://doi.org/10.1145/3339825.3394930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0" algn="ctr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Main questions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8040" cy="392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3200" spc="-1" strike="noStrike">
                <a:latin typeface="Arial"/>
                <a:ea typeface="PingFang SC"/>
              </a:rPr>
              <a:t>Feasibility – can such a system exist/work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3200" spc="-1" strike="noStrike">
                <a:latin typeface="Arial"/>
                <a:ea typeface="PingFang SC"/>
              </a:rPr>
              <a:t>Cost efficiency – is the proposed model better in terms of reducing load (on servers)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3200" spc="-1" strike="noStrike">
                <a:latin typeface="Arial"/>
                <a:ea typeface="PingFang SC"/>
              </a:rPr>
              <a:t>Limitations and scalability – is the model feasible due to technological limitations of client devices (loss of connection with too many peers)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 – cost efficiency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461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Does it reduce load on servers?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Use a benchmark (HLS) and compare to WebRTC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Run tests of streaming on both (benchmark and P2P) and measuring the load on servers in the size of packets being transmitted on the servers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 – cost efficiency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461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Transmit using both HLS and WebRTC models videos of 640x480, 1280x720 and 1920x1080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Increase the load on the servers by one extra peer per second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Measure with a task manager like application (Nethogs)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 – cost efficiency 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71600" y="1143000"/>
            <a:ext cx="7314840" cy="410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Methodology– Limitations/scalability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Same setup of increasing clients by one each second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Record each packet received by a client with a timestamp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Calculate the number of packets received per second by each peer from the timestamps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Methodology– Limitations/scalability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85800" y="914400"/>
            <a:ext cx="8457840" cy="44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Methodology– Limitations/scalability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685800" y="1065960"/>
            <a:ext cx="8437680" cy="442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Methodology– Limitations/scalability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8" name=""/>
          <p:cNvSpPr txBox="1"/>
          <p:nvPr/>
        </p:nvSpPr>
        <p:spPr>
          <a:xfrm>
            <a:off x="7086600" y="1656360"/>
            <a:ext cx="23000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Peer 0: 7 packets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Peer 1: 10 packets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9" name=""/>
          <p:cNvSpPr txBox="1"/>
          <p:nvPr/>
        </p:nvSpPr>
        <p:spPr>
          <a:xfrm>
            <a:off x="7289640" y="3165840"/>
            <a:ext cx="1845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Start timestamp: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1699335805848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End timestamp: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1699335806597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370" name=""/>
          <p:cNvGraphicFramePr/>
          <p:nvPr/>
        </p:nvGraphicFramePr>
        <p:xfrm>
          <a:off x="499320" y="1021320"/>
          <a:ext cx="5863320" cy="3841920"/>
        </p:xfrm>
        <a:graphic>
          <a:graphicData uri="http://schemas.openxmlformats.org/drawingml/2006/table">
            <a:tbl>
              <a:tblPr/>
              <a:tblGrid>
                <a:gridCol w="457200"/>
                <a:gridCol w="1996920"/>
                <a:gridCol w="1380240"/>
                <a:gridCol w="2029320"/>
              </a:tblGrid>
              <a:tr h="-4669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1699335805848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1699335806151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248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1699335806060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1699335806152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248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1699335806069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248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1699335806110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1699335806167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248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1699335806561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248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1699335806123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1699335806573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248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1699335806127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1699335806585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2488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1699335806136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1699335806597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1600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1699335806139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New client: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Methodology– Limitations/scalability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7086600" y="1656360"/>
            <a:ext cx="23000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Peer 0: 7 packets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Peer 1: 10 packets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"/>
          <p:cNvSpPr txBox="1"/>
          <p:nvPr/>
        </p:nvSpPr>
        <p:spPr>
          <a:xfrm>
            <a:off x="7289640" y="3165840"/>
            <a:ext cx="1845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Start timestamp: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1699335805848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End timestamp: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1699335806597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65826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Peer 0: 7/(1699335806597-1699335805848)*1000=</a:t>
            </a:r>
            <a:endParaRPr b="0" lang="en-US" sz="2000" spc="-1" strike="noStrike"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</a:rPr>
              <a:t>9.34</a:t>
            </a:r>
            <a:r>
              <a:rPr b="0" lang="en-US" sz="2000" spc="-1" strike="noStrike">
                <a:latin typeface="Arial"/>
              </a:rPr>
              <a:t> packets per second</a:t>
            </a:r>
            <a:endParaRPr b="0" lang="en-US" sz="2000" spc="-1" strike="noStrike"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PingFang SC"/>
              </a:rPr>
              <a:t>Peer 1: 10</a:t>
            </a:r>
            <a:r>
              <a:rPr b="0" lang="en-US" sz="2000" spc="-1" strike="noStrike">
                <a:latin typeface="Arial"/>
              </a:rPr>
              <a:t>/(1699335806597-1699335805848)*1000=</a:t>
            </a:r>
            <a:endParaRPr b="0" lang="en-US" sz="2000" spc="-1" strike="noStrike"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</a:rPr>
              <a:t>13.35</a:t>
            </a:r>
            <a:r>
              <a:rPr b="0" lang="en-US" sz="2000" spc="-1" strike="noStrike">
                <a:latin typeface="Arial"/>
              </a:rPr>
              <a:t> packets per second</a:t>
            </a:r>
            <a:endParaRPr b="0" lang="en-US" sz="2000" spc="-1" strike="noStrike">
              <a:latin typeface="Arial"/>
            </a:endParaRPr>
          </a:p>
          <a:p>
            <a:pPr marL="432000" indent="0">
              <a:spcBef>
                <a:spcPts val="1417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Average: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11.35</a:t>
            </a:r>
            <a:r>
              <a:rPr b="0" lang="en-US" sz="2000" spc="-1" strike="noStrike">
                <a:latin typeface="Arial"/>
              </a:rPr>
              <a:t> packets per second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0" algn="ctr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Streaming of videos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8040" cy="392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PingFang SC"/>
              </a:rPr>
              <a:t>Live videos being shared online on various platforms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PingFang SC"/>
              </a:rPr>
              <a:t>YouTube live/Twitch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PingFang SC"/>
              </a:rPr>
              <a:t>Packets of the video being transmitted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Results – network load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685800" y="1100520"/>
            <a:ext cx="7084440" cy="398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Results – network load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864720" y="1172520"/>
            <a:ext cx="7260120" cy="408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Results – network load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864720" y="1172520"/>
            <a:ext cx="6905520" cy="388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Results - packets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685800" y="1172160"/>
            <a:ext cx="7084800" cy="39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  <a:ea typeface="PingFang SC"/>
              </a:rPr>
              <a:t>Results - packets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864720" y="1172160"/>
            <a:ext cx="7260840" cy="408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  <a:ea typeface="PingFang SC"/>
              </a:rPr>
              <a:t>Results - packets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864720" y="1172160"/>
            <a:ext cx="7667280" cy="431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Evaluation 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Possible to create such a system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It is more cost efficient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Severe limitations (17 connections at 1280 by 720 pixels, 10 connections at 1920 by 1080 pixels)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Evaluation 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 reality both HLS and WebRTC likely have linear cost correlation to the number of peers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Multi layer approach a possible workaround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Evaluation 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1371600" y="1172160"/>
            <a:ext cx="7143120" cy="428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Conclusion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It is possible to use this proposed alternative streaming method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some severe limitations but workarounds are possible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Traditional streaming server architecture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5486400" y="1326600"/>
            <a:ext cx="4085640" cy="32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Data streamed from one user to many via a network of company servers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Problem of the Cost of infrastructure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Cost optimization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363240" y="1499400"/>
            <a:ext cx="5188680" cy="3111840"/>
          </a:xfrm>
          <a:prstGeom prst="rect">
            <a:avLst/>
          </a:prstGeom>
          <a:ln w="0">
            <a:noFill/>
          </a:ln>
        </p:spPr>
      </p:pic>
      <p:sp>
        <p:nvSpPr>
          <p:cNvPr id="335" name=""/>
          <p:cNvSpPr/>
          <p:nvPr/>
        </p:nvSpPr>
        <p:spPr>
          <a:xfrm>
            <a:off x="2286000" y="2286000"/>
            <a:ext cx="1370160" cy="1370160"/>
          </a:xfrm>
          <a:prstGeom prst="ellipse">
            <a:avLst/>
          </a:prstGeom>
          <a:noFill/>
          <a:ln w="5724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370800" y="914400"/>
            <a:ext cx="8999640" cy="5398560"/>
          </a:xfrm>
          <a:prstGeom prst="rect">
            <a:avLst/>
          </a:prstGeom>
          <a:ln w="0">
            <a:noFill/>
          </a:ln>
        </p:spPr>
      </p:pic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Alternative model - P2P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7543800" y="1818360"/>
            <a:ext cx="12326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4000"/>
                </a:solidFill>
                <a:latin typeface="Arial"/>
                <a:ea typeface="DejaVu Sans"/>
              </a:rPr>
              <a:t>No server!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P2P options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5715000" y="1326600"/>
            <a:ext cx="3857040" cy="392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WebRTC example of P2P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More complex than just from one user to another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Still requires servers to create connection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Limits of peer performance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-500400" y="1177920"/>
            <a:ext cx="7093800" cy="425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914400" y="685800"/>
            <a:ext cx="8313840" cy="4987080"/>
          </a:xfrm>
          <a:prstGeom prst="rect">
            <a:avLst/>
          </a:prstGeom>
          <a:ln w="0">
            <a:noFill/>
          </a:ln>
        </p:spPr>
      </p:pic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WebRTC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Target audience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8040" cy="32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Individuals/companies working on platform development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Companies improving their platforms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Researchers working on P2P networking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Researchers working on server economics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Literary review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504000" y="1371600"/>
            <a:ext cx="9093960" cy="33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Odlyzko, A. M. (2003). Internet traffic growth: sources and implications.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Optical Transmission Systems and Equipment for WDM Networking II.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https://doi.org/10.1117/12.512942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Feldmann, A., Gasser, O., Lichtblau, F., Pujol, E., Poese, I., Dietzel, C., Wagner, D., Wichtlhuber, M., Tapiador, J., Vallina-Rodriguez, N., Hohlfeld, O., and Smaragdakis, G. (2021). A Year in Lockdown: How the Waves of COVID-19 Impact Internet Traffic.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Communications of the ACM 64, 7 (July 2021)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Nunez, L., and Toasa, R., M. (2020). Performance evaluation of RTMP, RTSP and HLS protocols for IPTV in mobile networks. 1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5th Iberian Conference on Information Systems and Technologies (CISTI).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Seville, Spain, 2020, pp. 1-5.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https://ieeexplore.ieee.org/abstract/document/9140848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68040" cy="94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latin typeface="Arial"/>
              </a:rPr>
              <a:t>Literary review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504000" y="1371600"/>
            <a:ext cx="9093960" cy="33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 Cicco, L., and Mascolo, S. (2014). An Adaptive Video Streaming Control System: Modeling, Validation, and Performance Evaluation.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IEEE/ACM Transactions on Networking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vol. 22, no. 2, pp. 526-539, April 2014.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https://ieeexplore.ieee.org/abstract/document/6493502?casa_token=Rk4Txz8YKu8AAAAA:1uBUmdk0c38SyLakINnm08yM3q33O63O9wRvlXJeJLt7QTViXoObKtNrq43TLzRlL3-uqYcf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Durak, K., Akcay, M., N., Erinc, Y., K., Pekel, B., and Begen, A., C. (2020). Evaluating the Performance of Apple’s Low-Latency HLS IEEE 22nd International Workshop on Multimedia Signal Processing (MMSP), Tampere, Finland, 2020, pp. 1-6.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https://ieeexplore.ieee.org/abstract/document/9287117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Sanni, M., L., Hashim, A., A., Anwar, F., Ahmed, G., S., M., and Ali, S. (2013). How to model wireless mesh networks topology. IOP Conference Series: Materials Science and Engineering, Volume 53, 5th International Conference on Mechatronics (ICOM'13) 2–4 July 2013, Kuala Lumpur, Malaysia. Retrieved from: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https://iopscience.iop.org/article/10.1088/1757-899X/53/1/012037/meta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6868</TotalTime>
  <Application>LibreOffice/7.4.0.3$MacOSX_AARCH64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2022-12-13T12:38:14Z</dcterms:created>
  <dc:creator/>
  <dc:description/>
  <dc:language>en-US</dc:language>
  <cp:lastModifiedBy/>
  <dcterms:modified xsi:type="dcterms:W3CDTF">2023-12-28T02:01:59Z</dcterms:modified>
  <cp:revision>133</cp:revision>
  <dc:subject/>
  <dc:title>Blueprint Plans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